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12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B932A-16E8-4136-819A-72D39FD8AA98}" type="doc">
      <dgm:prSet loTypeId="urn:microsoft.com/office/officeart/2005/8/layout/hierarchy5" loCatId="hierarchy" qsTypeId="urn:microsoft.com/office/officeart/2005/8/quickstyle/simple5" qsCatId="simple" csTypeId="urn:microsoft.com/office/officeart/2005/8/colors/accent1_2" csCatId="accent1" phldr="1"/>
      <dgm:spPr/>
      <dgm:t>
        <a:bodyPr/>
        <a:lstStyle/>
        <a:p>
          <a:endParaRPr lang="en-GB"/>
        </a:p>
      </dgm:t>
    </dgm:pt>
    <dgm:pt modelId="{84A3BFAC-E630-44D4-9352-5FB7FBC9C9ED}" type="pres">
      <dgm:prSet presAssocID="{4C0B932A-16E8-4136-819A-72D39FD8AA98}" presName="mainComposite" presStyleCnt="0">
        <dgm:presLayoutVars>
          <dgm:chPref val="1"/>
          <dgm:dir/>
          <dgm:animOne val="branch"/>
          <dgm:animLvl val="lvl"/>
          <dgm:resizeHandles val="exact"/>
        </dgm:presLayoutVars>
      </dgm:prSet>
      <dgm:spPr/>
    </dgm:pt>
    <dgm:pt modelId="{466F9E11-D0A7-49BD-9B43-C29B3F26B85F}" type="pres">
      <dgm:prSet presAssocID="{4C0B932A-16E8-4136-819A-72D39FD8AA98}" presName="hierFlow" presStyleCnt="0"/>
      <dgm:spPr/>
    </dgm:pt>
    <dgm:pt modelId="{391613B0-28BD-4955-B9F8-7307E871FF4D}" type="pres">
      <dgm:prSet presAssocID="{4C0B932A-16E8-4136-819A-72D39FD8AA98}" presName="hierChild1" presStyleCnt="0">
        <dgm:presLayoutVars>
          <dgm:chPref val="1"/>
          <dgm:animOne val="branch"/>
          <dgm:animLvl val="lvl"/>
        </dgm:presLayoutVars>
      </dgm:prSet>
      <dgm:spPr/>
    </dgm:pt>
    <dgm:pt modelId="{F6737554-303A-4914-AD62-ACC24DEDBDE4}" type="pres">
      <dgm:prSet presAssocID="{4C0B932A-16E8-4136-819A-72D39FD8AA98}" presName="bgShapesFlow" presStyleCnt="0"/>
      <dgm:spPr/>
    </dgm:pt>
  </dgm:ptLst>
  <dgm:cxnLst>
    <dgm:cxn modelId="{1BDCAE0D-A66B-4D97-808E-A03F764086CD}" type="presOf" srcId="{4C0B932A-16E8-4136-819A-72D39FD8AA98}" destId="{84A3BFAC-E630-44D4-9352-5FB7FBC9C9ED}" srcOrd="0" destOrd="0" presId="urn:microsoft.com/office/officeart/2005/8/layout/hierarchy5"/>
    <dgm:cxn modelId="{A520A135-E2E9-4C07-9ADD-A9A38CCEAC86}" type="presParOf" srcId="{84A3BFAC-E630-44D4-9352-5FB7FBC9C9ED}" destId="{466F9E11-D0A7-49BD-9B43-C29B3F26B85F}" srcOrd="0" destOrd="0" presId="urn:microsoft.com/office/officeart/2005/8/layout/hierarchy5"/>
    <dgm:cxn modelId="{257E131A-86D5-4745-9498-519523CADF57}" type="presParOf" srcId="{466F9E11-D0A7-49BD-9B43-C29B3F26B85F}" destId="{391613B0-28BD-4955-B9F8-7307E871FF4D}" srcOrd="0" destOrd="0" presId="urn:microsoft.com/office/officeart/2005/8/layout/hierarchy5"/>
    <dgm:cxn modelId="{DBA37BAE-70BF-47D6-BA4C-B61C36A28127}" type="presParOf" srcId="{84A3BFAC-E630-44D4-9352-5FB7FBC9C9ED}" destId="{F6737554-303A-4914-AD62-ACC24DEDBDE4}"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11/9/2022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11/9/2022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DCC0-D73D-8500-FA75-FEA3D30BE699}"/>
              </a:ext>
            </a:extLst>
          </p:cNvPr>
          <p:cNvSpPr>
            <a:spLocks noGrp="1"/>
          </p:cNvSpPr>
          <p:nvPr>
            <p:ph type="ctrTitle"/>
          </p:nvPr>
        </p:nvSpPr>
        <p:spPr>
          <a:xfrm>
            <a:off x="1954062" y="3236119"/>
            <a:ext cx="8791575" cy="2387600"/>
          </a:xfrm>
        </p:spPr>
        <p:txBody>
          <a:bodyPr/>
          <a:lstStyle/>
          <a:p>
            <a:r>
              <a:rPr lang="en-US" sz="1800" dirty="0">
                <a:solidFill>
                  <a:schemeClr val="tx2">
                    <a:lumMod val="75000"/>
                  </a:schemeClr>
                </a:solidFill>
                <a:effectLst/>
                <a:latin typeface="Tahoma" panose="020B0604030504040204" pitchFamily="34" charset="0"/>
                <a:ea typeface="Times New Roman" panose="02020603050405020304" pitchFamily="18" charset="0"/>
              </a:rPr>
              <a:t>SBE</a:t>
            </a:r>
            <a:r>
              <a:rPr lang="en-GB" sz="1800" dirty="0">
                <a:solidFill>
                  <a:schemeClr val="tx2">
                    <a:lumMod val="75000"/>
                  </a:schemeClr>
                </a:solidFill>
                <a:latin typeface="Times New Roman" panose="02020603050405020304" pitchFamily="18" charset="0"/>
                <a:ea typeface="Times New Roman" panose="02020603050405020304" pitchFamily="18" charset="0"/>
              </a:rPr>
              <a:t> </a:t>
            </a:r>
            <a:r>
              <a:rPr lang="en-US" sz="1800" dirty="0">
                <a:solidFill>
                  <a:schemeClr val="tx2">
                    <a:lumMod val="75000"/>
                  </a:schemeClr>
                </a:solidFill>
                <a:effectLst/>
                <a:latin typeface="Tahoma" panose="020B0604030504040204" pitchFamily="34" charset="0"/>
                <a:ea typeface="Times New Roman" panose="02020603050405020304" pitchFamily="18" charset="0"/>
              </a:rPr>
              <a:t>Kent Limited</a:t>
            </a:r>
            <a:br>
              <a:rPr lang="en-GB" sz="1800" dirty="0">
                <a:solidFill>
                  <a:schemeClr val="tx2">
                    <a:lumMod val="75000"/>
                  </a:schemeClr>
                </a:solidFill>
                <a:effectLst/>
                <a:latin typeface="Times New Roman" panose="02020603050405020304" pitchFamily="18" charset="0"/>
                <a:ea typeface="Times New Roman" panose="02020603050405020304" pitchFamily="18" charset="0"/>
              </a:rPr>
            </a:br>
            <a:r>
              <a:rPr lang="en-US" sz="1800" b="1" dirty="0">
                <a:solidFill>
                  <a:schemeClr val="tx2">
                    <a:lumMod val="75000"/>
                  </a:schemeClr>
                </a:solidFill>
                <a:effectLst/>
                <a:latin typeface="Tahoma" panose="020B0604030504040204" pitchFamily="34" charset="0"/>
                <a:ea typeface="Times New Roman" panose="02020603050405020304" pitchFamily="18" charset="0"/>
              </a:rPr>
              <a:t> </a:t>
            </a:r>
            <a:br>
              <a:rPr lang="en-GB" sz="1800" dirty="0">
                <a:solidFill>
                  <a:schemeClr val="tx2">
                    <a:lumMod val="75000"/>
                  </a:schemeClr>
                </a:solidFill>
                <a:effectLst/>
                <a:latin typeface="Times New Roman" panose="02020603050405020304" pitchFamily="18" charset="0"/>
                <a:ea typeface="Times New Roman" panose="02020603050405020304" pitchFamily="18" charset="0"/>
              </a:rPr>
            </a:br>
            <a:r>
              <a:rPr lang="en-US" sz="1800" dirty="0">
                <a:solidFill>
                  <a:schemeClr val="tx2">
                    <a:lumMod val="75000"/>
                  </a:schemeClr>
                </a:solidFill>
                <a:effectLst/>
                <a:latin typeface="Tahoma" panose="020B0604030504040204" pitchFamily="34" charset="0"/>
                <a:ea typeface="Times New Roman" panose="02020603050405020304" pitchFamily="18" charset="0"/>
              </a:rPr>
              <a:t>Unit 1 The Mill</a:t>
            </a:r>
            <a:br>
              <a:rPr lang="en-GB" sz="1800" dirty="0">
                <a:solidFill>
                  <a:schemeClr val="tx2">
                    <a:lumMod val="75000"/>
                  </a:schemeClr>
                </a:solidFill>
                <a:effectLst/>
                <a:latin typeface="Times New Roman" panose="02020603050405020304" pitchFamily="18" charset="0"/>
                <a:ea typeface="Times New Roman" panose="02020603050405020304" pitchFamily="18" charset="0"/>
              </a:rPr>
            </a:br>
            <a:r>
              <a:rPr lang="en-US" sz="1800" dirty="0">
                <a:solidFill>
                  <a:schemeClr val="tx2">
                    <a:lumMod val="75000"/>
                  </a:schemeClr>
                </a:solidFill>
                <a:effectLst/>
                <a:latin typeface="Tahoma" panose="020B0604030504040204" pitchFamily="34" charset="0"/>
                <a:ea typeface="Times New Roman" panose="02020603050405020304" pitchFamily="18" charset="0"/>
              </a:rPr>
              <a:t>Horton Road </a:t>
            </a:r>
            <a:br>
              <a:rPr lang="en-GB" sz="1800" dirty="0">
                <a:solidFill>
                  <a:schemeClr val="tx2">
                    <a:lumMod val="75000"/>
                  </a:schemeClr>
                </a:solidFill>
                <a:effectLst/>
                <a:latin typeface="Times New Roman" panose="02020603050405020304" pitchFamily="18" charset="0"/>
                <a:ea typeface="Times New Roman" panose="02020603050405020304" pitchFamily="18" charset="0"/>
              </a:rPr>
            </a:br>
            <a:r>
              <a:rPr lang="en-US" sz="1800" dirty="0">
                <a:solidFill>
                  <a:schemeClr val="tx2">
                    <a:lumMod val="75000"/>
                  </a:schemeClr>
                </a:solidFill>
                <a:effectLst/>
                <a:latin typeface="Tahoma" panose="020B0604030504040204" pitchFamily="34" charset="0"/>
                <a:ea typeface="Times New Roman" panose="02020603050405020304" pitchFamily="18" charset="0"/>
              </a:rPr>
              <a:t>South </a:t>
            </a:r>
            <a:r>
              <a:rPr lang="en-US" sz="1800" dirty="0" err="1">
                <a:solidFill>
                  <a:schemeClr val="tx2">
                    <a:lumMod val="75000"/>
                  </a:schemeClr>
                </a:solidFill>
                <a:effectLst/>
                <a:latin typeface="Tahoma" panose="020B0604030504040204" pitchFamily="34" charset="0"/>
                <a:ea typeface="Times New Roman" panose="02020603050405020304" pitchFamily="18" charset="0"/>
              </a:rPr>
              <a:t>Darenth</a:t>
            </a:r>
            <a:br>
              <a:rPr lang="en-GB" sz="1800" dirty="0">
                <a:solidFill>
                  <a:schemeClr val="tx2">
                    <a:lumMod val="75000"/>
                  </a:schemeClr>
                </a:solidFill>
                <a:effectLst/>
                <a:latin typeface="Times New Roman" panose="02020603050405020304" pitchFamily="18" charset="0"/>
                <a:ea typeface="Times New Roman" panose="02020603050405020304" pitchFamily="18" charset="0"/>
              </a:rPr>
            </a:br>
            <a:r>
              <a:rPr lang="en-US" sz="1800" dirty="0">
                <a:solidFill>
                  <a:schemeClr val="tx2">
                    <a:lumMod val="75000"/>
                  </a:schemeClr>
                </a:solidFill>
                <a:effectLst/>
                <a:latin typeface="Tahoma" panose="020B0604030504040204" pitchFamily="34" charset="0"/>
                <a:ea typeface="Times New Roman" panose="02020603050405020304" pitchFamily="18" charset="0"/>
              </a:rPr>
              <a:t>Kent DA4 9LW</a:t>
            </a:r>
            <a:br>
              <a:rPr lang="en-GB" sz="1800" dirty="0">
                <a:solidFill>
                  <a:schemeClr val="tx2">
                    <a:lumMod val="75000"/>
                  </a:schemeClr>
                </a:solidFill>
                <a:effectLst/>
                <a:latin typeface="Times New Roman" panose="02020603050405020304" pitchFamily="18" charset="0"/>
                <a:ea typeface="Times New Roman" panose="02020603050405020304" pitchFamily="18" charset="0"/>
              </a:rPr>
            </a:br>
            <a:r>
              <a:rPr lang="en-US" sz="1800" dirty="0">
                <a:solidFill>
                  <a:schemeClr val="tx2">
                    <a:lumMod val="75000"/>
                  </a:schemeClr>
                </a:solidFill>
                <a:effectLst/>
                <a:latin typeface="Tahoma" panose="020B0604030504040204" pitchFamily="34" charset="0"/>
                <a:ea typeface="Times New Roman" panose="02020603050405020304" pitchFamily="18" charset="0"/>
              </a:rPr>
              <a:t>T: 01322 476 350</a:t>
            </a:r>
            <a:br>
              <a:rPr lang="en-GB" sz="1800" dirty="0">
                <a:solidFill>
                  <a:schemeClr val="tx2">
                    <a:lumMod val="75000"/>
                  </a:schemeClr>
                </a:solidFill>
                <a:effectLst/>
                <a:latin typeface="Times New Roman" panose="02020603050405020304" pitchFamily="18" charset="0"/>
                <a:ea typeface="Times New Roman" panose="02020603050405020304" pitchFamily="18" charset="0"/>
              </a:rPr>
            </a:br>
            <a:r>
              <a:rPr lang="en-US" sz="1800" dirty="0">
                <a:solidFill>
                  <a:schemeClr val="tx2">
                    <a:lumMod val="75000"/>
                  </a:schemeClr>
                </a:solidFill>
                <a:effectLst/>
                <a:latin typeface="Tahoma" panose="020B0604030504040204" pitchFamily="34" charset="0"/>
                <a:ea typeface="Times New Roman" panose="02020603050405020304" pitchFamily="18" charset="0"/>
              </a:rPr>
              <a:t>W:www.sbekentltd.co.uk</a:t>
            </a:r>
            <a:endParaRPr lang="en-GB" dirty="0">
              <a:solidFill>
                <a:schemeClr val="tx2">
                  <a:lumMod val="75000"/>
                </a:schemeClr>
              </a:solidFill>
            </a:endParaRPr>
          </a:p>
        </p:txBody>
      </p:sp>
      <p:sp>
        <p:nvSpPr>
          <p:cNvPr id="3" name="Subtitle 2">
            <a:extLst>
              <a:ext uri="{FF2B5EF4-FFF2-40B4-BE49-F238E27FC236}">
                <a16:creationId xmlns:a16="http://schemas.microsoft.com/office/drawing/2014/main" id="{F6BA5F64-295A-A312-C451-1F5E3727C92D}"/>
              </a:ext>
            </a:extLst>
          </p:cNvPr>
          <p:cNvSpPr>
            <a:spLocks noGrp="1"/>
          </p:cNvSpPr>
          <p:nvPr>
            <p:ph type="subTitle" idx="1"/>
          </p:nvPr>
        </p:nvSpPr>
        <p:spPr/>
        <p:txBody>
          <a:bodyPr/>
          <a:lstStyle/>
          <a:p>
            <a:endParaRPr lang="en-GB" sz="2000" dirty="0">
              <a:effectLst/>
              <a:latin typeface="Times New Roman" panose="02020603050405020304" pitchFamily="18" charset="0"/>
              <a:ea typeface="Times New Roman" panose="02020603050405020304" pitchFamily="18" charset="0"/>
            </a:endParaRPr>
          </a:p>
          <a:p>
            <a:endParaRPr lang="en-GB" sz="2000" dirty="0">
              <a:effectLst/>
              <a:latin typeface="Times New Roman" panose="02020603050405020304" pitchFamily="18" charset="0"/>
              <a:ea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1D7CC32E-F447-F5CB-3C4C-BB84AEAE5022}"/>
              </a:ext>
            </a:extLst>
          </p:cNvPr>
          <p:cNvSpPr txBox="1"/>
          <p:nvPr/>
        </p:nvSpPr>
        <p:spPr>
          <a:xfrm>
            <a:off x="2449902" y="1138687"/>
            <a:ext cx="7668883" cy="523220"/>
          </a:xfrm>
          <a:prstGeom prst="rect">
            <a:avLst/>
          </a:prstGeom>
          <a:noFill/>
        </p:spPr>
        <p:txBody>
          <a:bodyPr wrap="square" rtlCol="0">
            <a:spAutoFit/>
          </a:bodyPr>
          <a:lstStyle/>
          <a:p>
            <a:r>
              <a:rPr lang="en-GB" sz="2800" dirty="0"/>
              <a:t>2021/2022 Project Portfolio</a:t>
            </a:r>
          </a:p>
        </p:txBody>
      </p:sp>
    </p:spTree>
    <p:extLst>
      <p:ext uri="{BB962C8B-B14F-4D97-AF65-F5344CB8AC3E}">
        <p14:creationId xmlns:p14="http://schemas.microsoft.com/office/powerpoint/2010/main" val="36142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9A3A-2014-EC78-7472-39631E7F90E8}"/>
              </a:ext>
            </a:extLst>
          </p:cNvPr>
          <p:cNvSpPr>
            <a:spLocks noGrp="1"/>
          </p:cNvSpPr>
          <p:nvPr>
            <p:ph type="title"/>
          </p:nvPr>
        </p:nvSpPr>
        <p:spPr>
          <a:xfrm>
            <a:off x="1141413" y="618518"/>
            <a:ext cx="9905998" cy="1037754"/>
          </a:xfrm>
        </p:spPr>
        <p:txBody>
          <a:bodyPr>
            <a:normAutofit/>
          </a:bodyPr>
          <a:lstStyle/>
          <a:p>
            <a:r>
              <a:rPr lang="en-GB" sz="2000" dirty="0"/>
              <a:t>SBE Kent Limited history</a:t>
            </a:r>
          </a:p>
        </p:txBody>
      </p:sp>
      <p:sp>
        <p:nvSpPr>
          <p:cNvPr id="3" name="Content Placeholder 2">
            <a:extLst>
              <a:ext uri="{FF2B5EF4-FFF2-40B4-BE49-F238E27FC236}">
                <a16:creationId xmlns:a16="http://schemas.microsoft.com/office/drawing/2014/main" id="{6D6EE469-AA93-D1C6-AF14-FC2B75FD39D9}"/>
              </a:ext>
            </a:extLst>
          </p:cNvPr>
          <p:cNvSpPr>
            <a:spLocks noGrp="1"/>
          </p:cNvSpPr>
          <p:nvPr>
            <p:ph idx="1"/>
          </p:nvPr>
        </p:nvSpPr>
        <p:spPr/>
        <p:txBody>
          <a:bodyPr>
            <a:normAutofit/>
          </a:bodyPr>
          <a:lstStyle/>
          <a:p>
            <a:pPr marL="0" indent="0">
              <a:buNone/>
            </a:pPr>
            <a:r>
              <a:rPr lang="en-GB" sz="1600" dirty="0"/>
              <a:t>SBE Kent LIMITED was established in 2010 by our directors Stephen Stanton and Stef Buscaglia as a Mechanical and Electrical installation company working for a handful of clients in both the building industry and the end user market providing maintenance packages and as annual service providers.</a:t>
            </a:r>
          </a:p>
          <a:p>
            <a:pPr marL="0" indent="0">
              <a:buNone/>
            </a:pPr>
            <a:r>
              <a:rPr lang="en-GB" sz="1600" dirty="0"/>
              <a:t>SBE have carried out work in various sectors of the industry such as Commercial installations, Pharmaceutical and Public sector areas such as Dulwich Prep School, Pembury NHS staff accommodation and most recently East Surry college.</a:t>
            </a:r>
          </a:p>
          <a:p>
            <a:pPr marL="0" indent="0">
              <a:buNone/>
            </a:pPr>
            <a:r>
              <a:rPr lang="en-GB" sz="1600" dirty="0"/>
              <a:t>We Pride ourselves on being a company who constantly strive to deliver project on time and withing budget but more importantly always working to the highest of standard 100% off the time no matter the size or value of the project.  </a:t>
            </a:r>
          </a:p>
          <a:p>
            <a:pPr marL="0" indent="0">
              <a:buNone/>
            </a:pPr>
            <a:r>
              <a:rPr lang="en-GB" sz="1600" dirty="0"/>
              <a:t>We believe in the constant training and investment into our operatives will not only help them to progress further along their own personal journey through the construction industry but will also befit SBE with continual learning and adapting to makes sure we are delivering at the highest of standards at all times.</a:t>
            </a:r>
          </a:p>
        </p:txBody>
      </p:sp>
    </p:spTree>
    <p:extLst>
      <p:ext uri="{BB962C8B-B14F-4D97-AF65-F5344CB8AC3E}">
        <p14:creationId xmlns:p14="http://schemas.microsoft.com/office/powerpoint/2010/main" val="399071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9CBA-C2ED-50C4-54F1-8DDDE5B6B666}"/>
              </a:ext>
            </a:extLst>
          </p:cNvPr>
          <p:cNvSpPr>
            <a:spLocks noGrp="1"/>
          </p:cNvSpPr>
          <p:nvPr>
            <p:ph type="title"/>
          </p:nvPr>
        </p:nvSpPr>
        <p:spPr/>
        <p:txBody>
          <a:bodyPr/>
          <a:lstStyle/>
          <a:p>
            <a:r>
              <a:rPr lang="en-GB" dirty="0"/>
              <a:t>SBE ORGANOGRAM</a:t>
            </a:r>
          </a:p>
        </p:txBody>
      </p:sp>
      <p:graphicFrame>
        <p:nvGraphicFramePr>
          <p:cNvPr id="9" name="Content Placeholder 8">
            <a:extLst>
              <a:ext uri="{FF2B5EF4-FFF2-40B4-BE49-F238E27FC236}">
                <a16:creationId xmlns:a16="http://schemas.microsoft.com/office/drawing/2014/main" id="{D52E6420-41B7-670B-0406-C4102F761E6E}"/>
              </a:ext>
            </a:extLst>
          </p:cNvPr>
          <p:cNvGraphicFramePr>
            <a:graphicFrameLocks noGrp="1"/>
          </p:cNvGraphicFramePr>
          <p:nvPr>
            <p:ph idx="1"/>
            <p:extLst>
              <p:ext uri="{D42A27DB-BD31-4B8C-83A1-F6EECF244321}">
                <p14:modId xmlns:p14="http://schemas.microsoft.com/office/powerpoint/2010/main" val="1479458405"/>
              </p:ext>
            </p:extLst>
          </p:nvPr>
        </p:nvGraphicFramePr>
        <p:xfrm>
          <a:off x="1141413" y="2249488"/>
          <a:ext cx="9906000" cy="3796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F3705E10-8A59-67EE-8F37-0D38C21D10C7}"/>
              </a:ext>
            </a:extLst>
          </p:cNvPr>
          <p:cNvSpPr/>
          <p:nvPr/>
        </p:nvSpPr>
        <p:spPr>
          <a:xfrm>
            <a:off x="2009775" y="2571750"/>
            <a:ext cx="1771650" cy="733425"/>
          </a:xfrm>
          <a:prstGeom prst="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EF3AB86-255A-57B2-1C39-0C862AB9D80E}"/>
              </a:ext>
            </a:extLst>
          </p:cNvPr>
          <p:cNvSpPr/>
          <p:nvPr/>
        </p:nvSpPr>
        <p:spPr>
          <a:xfrm>
            <a:off x="5094287" y="2586037"/>
            <a:ext cx="2000250" cy="7334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E45516D-EE1F-AD02-BB51-87D6D0F20881}"/>
              </a:ext>
            </a:extLst>
          </p:cNvPr>
          <p:cNvSpPr/>
          <p:nvPr/>
        </p:nvSpPr>
        <p:spPr>
          <a:xfrm>
            <a:off x="8382000" y="2563812"/>
            <a:ext cx="2000250" cy="7334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FDBD257-6476-7E63-4CD1-7A79235C7556}"/>
              </a:ext>
            </a:extLst>
          </p:cNvPr>
          <p:cNvSpPr/>
          <p:nvPr/>
        </p:nvSpPr>
        <p:spPr>
          <a:xfrm>
            <a:off x="2238375" y="3673138"/>
            <a:ext cx="1676400" cy="124652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029D78B-736E-7014-4512-A4FB22CD2B03}"/>
              </a:ext>
            </a:extLst>
          </p:cNvPr>
          <p:cNvSpPr/>
          <p:nvPr/>
        </p:nvSpPr>
        <p:spPr>
          <a:xfrm>
            <a:off x="6347621" y="3656011"/>
            <a:ext cx="1676400" cy="122793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14E2F97-1AF3-C675-707F-AC61462EB50E}"/>
              </a:ext>
            </a:extLst>
          </p:cNvPr>
          <p:cNvSpPr/>
          <p:nvPr/>
        </p:nvSpPr>
        <p:spPr>
          <a:xfrm>
            <a:off x="8723315" y="3703003"/>
            <a:ext cx="1676399" cy="122793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Oval 15">
            <a:extLst>
              <a:ext uri="{FF2B5EF4-FFF2-40B4-BE49-F238E27FC236}">
                <a16:creationId xmlns:a16="http://schemas.microsoft.com/office/drawing/2014/main" id="{F8D8FD7B-BC74-D5DE-0F4F-647E2383DD40}"/>
              </a:ext>
            </a:extLst>
          </p:cNvPr>
          <p:cNvSpPr/>
          <p:nvPr/>
        </p:nvSpPr>
        <p:spPr>
          <a:xfrm>
            <a:off x="4254898" y="3711926"/>
            <a:ext cx="1752600" cy="121008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DFAFBF2-A94B-01F6-2B3C-8FCA5CC7EE1F}"/>
              </a:ext>
            </a:extLst>
          </p:cNvPr>
          <p:cNvSpPr/>
          <p:nvPr/>
        </p:nvSpPr>
        <p:spPr>
          <a:xfrm>
            <a:off x="5218112" y="5056148"/>
            <a:ext cx="1876425" cy="97946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F4ED505-50B8-A0CA-7EBE-7E208892C4DF}"/>
              </a:ext>
            </a:extLst>
          </p:cNvPr>
          <p:cNvSpPr txBox="1"/>
          <p:nvPr/>
        </p:nvSpPr>
        <p:spPr>
          <a:xfrm>
            <a:off x="2105025" y="2714625"/>
            <a:ext cx="1533525" cy="523220"/>
          </a:xfrm>
          <a:prstGeom prst="rect">
            <a:avLst/>
          </a:prstGeom>
          <a:noFill/>
        </p:spPr>
        <p:txBody>
          <a:bodyPr wrap="square" rtlCol="0">
            <a:spAutoFit/>
          </a:bodyPr>
          <a:lstStyle/>
          <a:p>
            <a:r>
              <a:rPr lang="en-GB" sz="1400" dirty="0"/>
              <a:t>Stephen Stanton</a:t>
            </a:r>
          </a:p>
          <a:p>
            <a:r>
              <a:rPr lang="en-GB" sz="1400" dirty="0"/>
              <a:t>Director</a:t>
            </a:r>
          </a:p>
        </p:txBody>
      </p:sp>
      <p:sp>
        <p:nvSpPr>
          <p:cNvPr id="19" name="TextBox 18">
            <a:extLst>
              <a:ext uri="{FF2B5EF4-FFF2-40B4-BE49-F238E27FC236}">
                <a16:creationId xmlns:a16="http://schemas.microsoft.com/office/drawing/2014/main" id="{80056180-20A7-5D31-3201-2FCB5C9957DA}"/>
              </a:ext>
            </a:extLst>
          </p:cNvPr>
          <p:cNvSpPr txBox="1"/>
          <p:nvPr/>
        </p:nvSpPr>
        <p:spPr>
          <a:xfrm>
            <a:off x="5305425" y="2714625"/>
            <a:ext cx="1676400" cy="523220"/>
          </a:xfrm>
          <a:prstGeom prst="rect">
            <a:avLst/>
          </a:prstGeom>
          <a:noFill/>
        </p:spPr>
        <p:txBody>
          <a:bodyPr wrap="square" rtlCol="0">
            <a:spAutoFit/>
          </a:bodyPr>
          <a:lstStyle/>
          <a:p>
            <a:r>
              <a:rPr lang="en-GB" sz="1400" dirty="0"/>
              <a:t>Stef Buscaglia</a:t>
            </a:r>
          </a:p>
          <a:p>
            <a:r>
              <a:rPr lang="en-GB" sz="1400" dirty="0"/>
              <a:t>Director</a:t>
            </a:r>
          </a:p>
        </p:txBody>
      </p:sp>
      <p:sp>
        <p:nvSpPr>
          <p:cNvPr id="20" name="TextBox 19">
            <a:extLst>
              <a:ext uri="{FF2B5EF4-FFF2-40B4-BE49-F238E27FC236}">
                <a16:creationId xmlns:a16="http://schemas.microsoft.com/office/drawing/2014/main" id="{436115D3-952C-2C62-6EBA-C4294EA92DA5}"/>
              </a:ext>
            </a:extLst>
          </p:cNvPr>
          <p:cNvSpPr txBox="1"/>
          <p:nvPr/>
        </p:nvSpPr>
        <p:spPr>
          <a:xfrm>
            <a:off x="8610600" y="2714625"/>
            <a:ext cx="1571625" cy="523220"/>
          </a:xfrm>
          <a:prstGeom prst="rect">
            <a:avLst/>
          </a:prstGeom>
          <a:noFill/>
        </p:spPr>
        <p:txBody>
          <a:bodyPr wrap="square" rtlCol="0">
            <a:spAutoFit/>
          </a:bodyPr>
          <a:lstStyle/>
          <a:p>
            <a:r>
              <a:rPr lang="en-GB" sz="1400" dirty="0"/>
              <a:t>Anthony Stanton</a:t>
            </a:r>
          </a:p>
          <a:p>
            <a:r>
              <a:rPr lang="en-GB" sz="1400" dirty="0"/>
              <a:t>Project Director</a:t>
            </a:r>
          </a:p>
        </p:txBody>
      </p:sp>
      <p:sp>
        <p:nvSpPr>
          <p:cNvPr id="21" name="TextBox 20">
            <a:extLst>
              <a:ext uri="{FF2B5EF4-FFF2-40B4-BE49-F238E27FC236}">
                <a16:creationId xmlns:a16="http://schemas.microsoft.com/office/drawing/2014/main" id="{51352F70-831D-B60C-74DC-FE3AB82BAE50}"/>
              </a:ext>
            </a:extLst>
          </p:cNvPr>
          <p:cNvSpPr txBox="1"/>
          <p:nvPr/>
        </p:nvSpPr>
        <p:spPr>
          <a:xfrm>
            <a:off x="2514600" y="4000500"/>
            <a:ext cx="1123950" cy="738664"/>
          </a:xfrm>
          <a:prstGeom prst="rect">
            <a:avLst/>
          </a:prstGeom>
          <a:noFill/>
        </p:spPr>
        <p:txBody>
          <a:bodyPr wrap="square" rtlCol="0">
            <a:spAutoFit/>
          </a:bodyPr>
          <a:lstStyle/>
          <a:p>
            <a:r>
              <a:rPr lang="en-GB" sz="1400" dirty="0">
                <a:solidFill>
                  <a:schemeClr val="bg1"/>
                </a:solidFill>
              </a:rPr>
              <a:t>Antony Miller</a:t>
            </a:r>
          </a:p>
          <a:p>
            <a:r>
              <a:rPr lang="en-GB" sz="1400" dirty="0">
                <a:solidFill>
                  <a:schemeClr val="bg1"/>
                </a:solidFill>
              </a:rPr>
              <a:t>Qualifying Manager</a:t>
            </a:r>
          </a:p>
        </p:txBody>
      </p:sp>
      <p:sp>
        <p:nvSpPr>
          <p:cNvPr id="22" name="TextBox 21">
            <a:extLst>
              <a:ext uri="{FF2B5EF4-FFF2-40B4-BE49-F238E27FC236}">
                <a16:creationId xmlns:a16="http://schemas.microsoft.com/office/drawing/2014/main" id="{067A762D-6B1D-2D74-E097-3180A256E362}"/>
              </a:ext>
            </a:extLst>
          </p:cNvPr>
          <p:cNvSpPr txBox="1"/>
          <p:nvPr/>
        </p:nvSpPr>
        <p:spPr>
          <a:xfrm>
            <a:off x="6789739" y="3893304"/>
            <a:ext cx="923925" cy="830997"/>
          </a:xfrm>
          <a:prstGeom prst="rect">
            <a:avLst/>
          </a:prstGeom>
          <a:noFill/>
        </p:spPr>
        <p:txBody>
          <a:bodyPr wrap="square" rtlCol="0">
            <a:spAutoFit/>
          </a:bodyPr>
          <a:lstStyle/>
          <a:p>
            <a:r>
              <a:rPr lang="en-GB" sz="1200" dirty="0">
                <a:solidFill>
                  <a:schemeClr val="bg1"/>
                </a:solidFill>
              </a:rPr>
              <a:t>Michael Buscaglia</a:t>
            </a:r>
          </a:p>
          <a:p>
            <a:r>
              <a:rPr lang="en-GB" sz="1200" dirty="0">
                <a:solidFill>
                  <a:schemeClr val="bg1"/>
                </a:solidFill>
              </a:rPr>
              <a:t>Junior Engineer</a:t>
            </a:r>
          </a:p>
        </p:txBody>
      </p:sp>
      <p:sp>
        <p:nvSpPr>
          <p:cNvPr id="23" name="TextBox 22">
            <a:extLst>
              <a:ext uri="{FF2B5EF4-FFF2-40B4-BE49-F238E27FC236}">
                <a16:creationId xmlns:a16="http://schemas.microsoft.com/office/drawing/2014/main" id="{586EF844-CD28-CA8B-5E99-299B2A8BD792}"/>
              </a:ext>
            </a:extLst>
          </p:cNvPr>
          <p:cNvSpPr txBox="1"/>
          <p:nvPr/>
        </p:nvSpPr>
        <p:spPr>
          <a:xfrm>
            <a:off x="9067800" y="3952696"/>
            <a:ext cx="962025" cy="738664"/>
          </a:xfrm>
          <a:prstGeom prst="rect">
            <a:avLst/>
          </a:prstGeom>
          <a:noFill/>
        </p:spPr>
        <p:txBody>
          <a:bodyPr wrap="square" rtlCol="0">
            <a:spAutoFit/>
          </a:bodyPr>
          <a:lstStyle/>
          <a:p>
            <a:r>
              <a:rPr lang="en-GB" sz="1400" dirty="0">
                <a:solidFill>
                  <a:schemeClr val="bg1"/>
                </a:solidFill>
              </a:rPr>
              <a:t>Luke Ellis</a:t>
            </a:r>
          </a:p>
          <a:p>
            <a:r>
              <a:rPr lang="en-GB" sz="1400" dirty="0">
                <a:solidFill>
                  <a:schemeClr val="bg1"/>
                </a:solidFill>
              </a:rPr>
              <a:t>M+E Site Supervisor</a:t>
            </a:r>
          </a:p>
        </p:txBody>
      </p:sp>
      <p:sp>
        <p:nvSpPr>
          <p:cNvPr id="24" name="TextBox 23">
            <a:extLst>
              <a:ext uri="{FF2B5EF4-FFF2-40B4-BE49-F238E27FC236}">
                <a16:creationId xmlns:a16="http://schemas.microsoft.com/office/drawing/2014/main" id="{ED8A7790-99FC-C43F-D15D-11AE7B9314C5}"/>
              </a:ext>
            </a:extLst>
          </p:cNvPr>
          <p:cNvSpPr txBox="1"/>
          <p:nvPr/>
        </p:nvSpPr>
        <p:spPr>
          <a:xfrm>
            <a:off x="4464446" y="4057670"/>
            <a:ext cx="1371599" cy="523220"/>
          </a:xfrm>
          <a:prstGeom prst="rect">
            <a:avLst/>
          </a:prstGeom>
          <a:noFill/>
        </p:spPr>
        <p:txBody>
          <a:bodyPr wrap="square" rtlCol="0">
            <a:spAutoFit/>
          </a:bodyPr>
          <a:lstStyle/>
          <a:p>
            <a:r>
              <a:rPr lang="en-GB" sz="1400" dirty="0">
                <a:solidFill>
                  <a:schemeClr val="bg1"/>
                </a:solidFill>
              </a:rPr>
              <a:t>Theresa Brady</a:t>
            </a:r>
          </a:p>
          <a:p>
            <a:r>
              <a:rPr lang="en-GB" sz="1400" dirty="0">
                <a:solidFill>
                  <a:schemeClr val="bg1"/>
                </a:solidFill>
              </a:rPr>
              <a:t>Office Manager</a:t>
            </a:r>
          </a:p>
        </p:txBody>
      </p:sp>
      <p:sp>
        <p:nvSpPr>
          <p:cNvPr id="25" name="TextBox 24">
            <a:extLst>
              <a:ext uri="{FF2B5EF4-FFF2-40B4-BE49-F238E27FC236}">
                <a16:creationId xmlns:a16="http://schemas.microsoft.com/office/drawing/2014/main" id="{BA471528-FE6C-8904-44A3-9C845278BB68}"/>
              </a:ext>
            </a:extLst>
          </p:cNvPr>
          <p:cNvSpPr txBox="1"/>
          <p:nvPr/>
        </p:nvSpPr>
        <p:spPr>
          <a:xfrm>
            <a:off x="5610225" y="5335341"/>
            <a:ext cx="1257300" cy="307777"/>
          </a:xfrm>
          <a:prstGeom prst="rect">
            <a:avLst/>
          </a:prstGeom>
          <a:noFill/>
        </p:spPr>
        <p:txBody>
          <a:bodyPr wrap="square" rtlCol="0">
            <a:spAutoFit/>
          </a:bodyPr>
          <a:lstStyle/>
          <a:p>
            <a:r>
              <a:rPr lang="en-GB" sz="1400" dirty="0">
                <a:solidFill>
                  <a:schemeClr val="bg1"/>
                </a:solidFill>
              </a:rPr>
              <a:t>SBE Site Team</a:t>
            </a:r>
          </a:p>
        </p:txBody>
      </p:sp>
      <p:cxnSp>
        <p:nvCxnSpPr>
          <p:cNvPr id="31" name="Straight Arrow Connector 30">
            <a:extLst>
              <a:ext uri="{FF2B5EF4-FFF2-40B4-BE49-F238E27FC236}">
                <a16:creationId xmlns:a16="http://schemas.microsoft.com/office/drawing/2014/main" id="{EE2B70A0-C290-ADDD-0D56-B48AC7B4BA5D}"/>
              </a:ext>
            </a:extLst>
          </p:cNvPr>
          <p:cNvCxnSpPr>
            <a:stCxn id="10" idx="3"/>
            <a:endCxn id="11" idx="1"/>
          </p:cNvCxnSpPr>
          <p:nvPr/>
        </p:nvCxnSpPr>
        <p:spPr>
          <a:xfrm>
            <a:off x="3781425" y="2938463"/>
            <a:ext cx="1312862" cy="1428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A1D62A9-F5A4-6B82-6A77-706DDC8D186A}"/>
              </a:ext>
            </a:extLst>
          </p:cNvPr>
          <p:cNvCxnSpPr>
            <a:cxnSpLocks/>
          </p:cNvCxnSpPr>
          <p:nvPr/>
        </p:nvCxnSpPr>
        <p:spPr>
          <a:xfrm flipV="1">
            <a:off x="7094537" y="2939256"/>
            <a:ext cx="1287463" cy="2222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E4D228EC-1D3B-7968-72D6-AAB77E960BC3}"/>
              </a:ext>
            </a:extLst>
          </p:cNvPr>
          <p:cNvCxnSpPr>
            <a:endCxn id="13" idx="0"/>
          </p:cNvCxnSpPr>
          <p:nvPr/>
        </p:nvCxnSpPr>
        <p:spPr>
          <a:xfrm>
            <a:off x="3076575" y="3319462"/>
            <a:ext cx="0" cy="35367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895D3833-85A7-F6BE-A09D-78F82E317E23}"/>
              </a:ext>
            </a:extLst>
          </p:cNvPr>
          <p:cNvCxnSpPr>
            <a:stCxn id="12" idx="2"/>
          </p:cNvCxnSpPr>
          <p:nvPr/>
        </p:nvCxnSpPr>
        <p:spPr>
          <a:xfrm>
            <a:off x="9382125" y="3297237"/>
            <a:ext cx="14287" cy="41468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E9025D1B-FC10-3284-EED5-966C07BB9466}"/>
              </a:ext>
            </a:extLst>
          </p:cNvPr>
          <p:cNvCxnSpPr>
            <a:endCxn id="16" idx="0"/>
          </p:cNvCxnSpPr>
          <p:nvPr/>
        </p:nvCxnSpPr>
        <p:spPr>
          <a:xfrm flipH="1">
            <a:off x="5131198" y="3319462"/>
            <a:ext cx="393302" cy="39246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F602A647-24EC-31BB-0D1C-F8531FC0640E}"/>
              </a:ext>
            </a:extLst>
          </p:cNvPr>
          <p:cNvCxnSpPr>
            <a:endCxn id="14" idx="0"/>
          </p:cNvCxnSpPr>
          <p:nvPr/>
        </p:nvCxnSpPr>
        <p:spPr>
          <a:xfrm>
            <a:off x="6789739" y="3319462"/>
            <a:ext cx="396082" cy="33654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6" name="Connector: Elbow 45">
            <a:extLst>
              <a:ext uri="{FF2B5EF4-FFF2-40B4-BE49-F238E27FC236}">
                <a16:creationId xmlns:a16="http://schemas.microsoft.com/office/drawing/2014/main" id="{657CBA7F-5196-1561-55D9-BA9525A7C5B9}"/>
              </a:ext>
            </a:extLst>
          </p:cNvPr>
          <p:cNvCxnSpPr>
            <a:stCxn id="13" idx="4"/>
            <a:endCxn id="17" idx="2"/>
          </p:cNvCxnSpPr>
          <p:nvPr/>
        </p:nvCxnSpPr>
        <p:spPr>
          <a:xfrm rot="16200000" flipH="1">
            <a:off x="3834233" y="4162003"/>
            <a:ext cx="626220" cy="2141537"/>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8" name="Connector: Elbow 47">
            <a:extLst>
              <a:ext uri="{FF2B5EF4-FFF2-40B4-BE49-F238E27FC236}">
                <a16:creationId xmlns:a16="http://schemas.microsoft.com/office/drawing/2014/main" id="{CDED238D-CFEE-B527-FCDA-0E7B087FC68B}"/>
              </a:ext>
            </a:extLst>
          </p:cNvPr>
          <p:cNvCxnSpPr>
            <a:stCxn id="15" idx="4"/>
            <a:endCxn id="17" idx="6"/>
          </p:cNvCxnSpPr>
          <p:nvPr/>
        </p:nvCxnSpPr>
        <p:spPr>
          <a:xfrm rot="5400000">
            <a:off x="8020552" y="4004919"/>
            <a:ext cx="614948" cy="2466978"/>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871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C71D-56E4-5778-DCD4-ADFBDC29AD8F}"/>
              </a:ext>
            </a:extLst>
          </p:cNvPr>
          <p:cNvSpPr>
            <a:spLocks noGrp="1"/>
          </p:cNvSpPr>
          <p:nvPr>
            <p:ph type="title"/>
          </p:nvPr>
        </p:nvSpPr>
        <p:spPr>
          <a:xfrm>
            <a:off x="1141413" y="618518"/>
            <a:ext cx="9905998" cy="1478570"/>
          </a:xfrm>
        </p:spPr>
        <p:txBody>
          <a:bodyPr>
            <a:normAutofit/>
          </a:bodyPr>
          <a:lstStyle/>
          <a:p>
            <a:r>
              <a:rPr lang="en-GB" dirty="0"/>
              <a:t>Recent projects: Google Temporary welfare Kings cross kgx1 </a:t>
            </a:r>
            <a:r>
              <a:rPr lang="en-GB" dirty="0" err="1"/>
              <a:t>M+e</a:t>
            </a:r>
            <a:r>
              <a:rPr lang="en-GB" dirty="0"/>
              <a:t> Package</a:t>
            </a:r>
          </a:p>
        </p:txBody>
      </p:sp>
      <p:pic>
        <p:nvPicPr>
          <p:cNvPr id="15" name="Content Placeholder 14" descr="A picture containing indoor, wall&#10;&#10;Description automatically generated">
            <a:extLst>
              <a:ext uri="{FF2B5EF4-FFF2-40B4-BE49-F238E27FC236}">
                <a16:creationId xmlns:a16="http://schemas.microsoft.com/office/drawing/2014/main" id="{0379F221-BDA6-7E84-992E-4EC9D3541BAB}"/>
              </a:ext>
            </a:extLst>
          </p:cNvPr>
          <p:cNvPicPr>
            <a:picLocks noChangeAspect="1"/>
          </p:cNvPicPr>
          <p:nvPr/>
        </p:nvPicPr>
        <p:blipFill>
          <a:blip r:embed="rId3"/>
          <a:stretch>
            <a:fillRect/>
          </a:stretch>
        </p:blipFill>
        <p:spPr>
          <a:xfrm rot="5400000">
            <a:off x="992073" y="2896289"/>
            <a:ext cx="3180353" cy="188674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10" name="Content Placeholder 9" descr="A picture containing wall, indoor, step, dirty">
            <a:extLst>
              <a:ext uri="{FF2B5EF4-FFF2-40B4-BE49-F238E27FC236}">
                <a16:creationId xmlns:a16="http://schemas.microsoft.com/office/drawing/2014/main" id="{72578B19-E59C-156F-1942-C9B0AA81173D}"/>
              </a:ext>
            </a:extLst>
          </p:cNvPr>
          <p:cNvPicPr>
            <a:picLocks noChangeAspect="1"/>
          </p:cNvPicPr>
          <p:nvPr/>
        </p:nvPicPr>
        <p:blipFill>
          <a:blip r:embed="rId4"/>
          <a:stretch>
            <a:fillRect/>
          </a:stretch>
        </p:blipFill>
        <p:spPr>
          <a:xfrm rot="5400000">
            <a:off x="4453854" y="1860990"/>
            <a:ext cx="1690423" cy="246741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Content Placeholder 6" descr="A picture containing text, picture frame&#10;&#10;Description automatically generated">
            <a:extLst>
              <a:ext uri="{FF2B5EF4-FFF2-40B4-BE49-F238E27FC236}">
                <a16:creationId xmlns:a16="http://schemas.microsoft.com/office/drawing/2014/main" id="{2695A247-3FB2-02CA-61E0-1EB5898835B2}"/>
              </a:ext>
            </a:extLst>
          </p:cNvPr>
          <p:cNvPicPr>
            <a:picLocks noChangeAspect="1"/>
          </p:cNvPicPr>
          <p:nvPr/>
        </p:nvPicPr>
        <p:blipFill>
          <a:blip r:embed="rId5"/>
          <a:stretch>
            <a:fillRect/>
          </a:stretch>
        </p:blipFill>
        <p:spPr>
          <a:xfrm rot="5400000">
            <a:off x="3569954" y="4384043"/>
            <a:ext cx="1690423" cy="126781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5" name="Content Placeholder 4" descr="A close-up of a computer&#10;&#10;Description automatically generated with low confidence">
            <a:extLst>
              <a:ext uri="{FF2B5EF4-FFF2-40B4-BE49-F238E27FC236}">
                <a16:creationId xmlns:a16="http://schemas.microsoft.com/office/drawing/2014/main" id="{45A55890-4E4A-2DCE-FA11-D9818161629A}"/>
              </a:ext>
            </a:extLst>
          </p:cNvPr>
          <p:cNvPicPr>
            <a:picLocks noChangeAspect="1"/>
          </p:cNvPicPr>
          <p:nvPr/>
        </p:nvPicPr>
        <p:blipFill>
          <a:blip r:embed="rId6"/>
          <a:stretch>
            <a:fillRect/>
          </a:stretch>
        </p:blipFill>
        <p:spPr>
          <a:xfrm rot="5400000">
            <a:off x="5207282" y="4384043"/>
            <a:ext cx="1690423" cy="126781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56" name="Content Placeholder 55" descr="A picture containing indoor&#10;&#10;Description automatically generated">
            <a:extLst>
              <a:ext uri="{FF2B5EF4-FFF2-40B4-BE49-F238E27FC236}">
                <a16:creationId xmlns:a16="http://schemas.microsoft.com/office/drawing/2014/main" id="{CF3D9C22-0CF1-2959-186F-7F73D62505C2}"/>
              </a:ext>
            </a:extLst>
          </p:cNvPr>
          <p:cNvPicPr>
            <a:picLocks noGrp="1" noChangeAspect="1"/>
          </p:cNvPicPr>
          <p:nvPr>
            <p:ph idx="1"/>
          </p:nvPr>
        </p:nvPicPr>
        <p:blipFill>
          <a:blip r:embed="rId7"/>
          <a:stretch>
            <a:fillRect/>
          </a:stretch>
        </p:blipFill>
        <p:spPr>
          <a:xfrm rot="5400000">
            <a:off x="6982709" y="2764166"/>
            <a:ext cx="3541713" cy="2656284"/>
          </a:xfrm>
        </p:spPr>
      </p:pic>
    </p:spTree>
    <p:extLst>
      <p:ext uri="{BB962C8B-B14F-4D97-AF65-F5344CB8AC3E}">
        <p14:creationId xmlns:p14="http://schemas.microsoft.com/office/powerpoint/2010/main" val="128593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1571-59B6-91E7-4F7A-07B060BFCF64}"/>
              </a:ext>
            </a:extLst>
          </p:cNvPr>
          <p:cNvSpPr>
            <a:spLocks noGrp="1"/>
          </p:cNvSpPr>
          <p:nvPr>
            <p:ph type="title"/>
          </p:nvPr>
        </p:nvSpPr>
        <p:spPr>
          <a:xfrm>
            <a:off x="1141413" y="618518"/>
            <a:ext cx="9905998" cy="1478570"/>
          </a:xfrm>
        </p:spPr>
        <p:txBody>
          <a:bodyPr>
            <a:normAutofit/>
          </a:bodyPr>
          <a:lstStyle/>
          <a:p>
            <a:pPr algn="ctr"/>
            <a:r>
              <a:rPr lang="en-GB"/>
              <a:t>Kent science park submains and containment package</a:t>
            </a:r>
          </a:p>
        </p:txBody>
      </p:sp>
      <p:pic>
        <p:nvPicPr>
          <p:cNvPr id="10" name="Content Placeholder 9">
            <a:extLst>
              <a:ext uri="{FF2B5EF4-FFF2-40B4-BE49-F238E27FC236}">
                <a16:creationId xmlns:a16="http://schemas.microsoft.com/office/drawing/2014/main" id="{DD9EEE99-219E-D4BD-44A4-7A3216B96776}"/>
              </a:ext>
            </a:extLst>
          </p:cNvPr>
          <p:cNvPicPr>
            <a:picLocks noGrp="1" noChangeAspect="1"/>
          </p:cNvPicPr>
          <p:nvPr>
            <p:ph idx="1"/>
          </p:nvPr>
        </p:nvPicPr>
        <p:blipFill>
          <a:blip r:embed="rId3"/>
          <a:stretch>
            <a:fillRect/>
          </a:stretch>
        </p:blipFill>
        <p:spPr>
          <a:xfrm rot="5400000">
            <a:off x="2090638" y="2396234"/>
            <a:ext cx="3541713" cy="3249810"/>
          </a:xfrm>
        </p:spPr>
      </p:pic>
      <p:sp>
        <p:nvSpPr>
          <p:cNvPr id="77" name="Round Diagonal Corner Rectangle 8">
            <a:extLst>
              <a:ext uri="{FF2B5EF4-FFF2-40B4-BE49-F238E27FC236}">
                <a16:creationId xmlns:a16="http://schemas.microsoft.com/office/drawing/2014/main" id="{5753A023-A17D-42EE-9269-5BEBF39E7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2334" y="2249487"/>
            <a:ext cx="4655075" cy="354171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F3B8CD0-9BF5-01B4-0147-D20F3BF16EAF}"/>
              </a:ext>
            </a:extLst>
          </p:cNvPr>
          <p:cNvPicPr>
            <a:picLocks noChangeAspect="1"/>
          </p:cNvPicPr>
          <p:nvPr/>
        </p:nvPicPr>
        <p:blipFill rotWithShape="1">
          <a:blip r:embed="rId4"/>
          <a:srcRect t="5642" r="5" b="5647"/>
          <a:stretch/>
        </p:blipFill>
        <p:spPr>
          <a:xfrm rot="5400000">
            <a:off x="6221935" y="3056149"/>
            <a:ext cx="2898249" cy="1928388"/>
          </a:xfrm>
          <a:prstGeom prst="rect">
            <a:avLst/>
          </a:prstGeom>
        </p:spPr>
      </p:pic>
      <p:pic>
        <p:nvPicPr>
          <p:cNvPr id="5" name="Content Placeholder 4" descr="A picture containing track, railroad, traveling, subway&#10;&#10;Description automatically generated">
            <a:extLst>
              <a:ext uri="{FF2B5EF4-FFF2-40B4-BE49-F238E27FC236}">
                <a16:creationId xmlns:a16="http://schemas.microsoft.com/office/drawing/2014/main" id="{1AAB7855-791A-F98D-65C9-65C6FB48D45F}"/>
              </a:ext>
            </a:extLst>
          </p:cNvPr>
          <p:cNvPicPr>
            <a:picLocks noChangeAspect="1"/>
          </p:cNvPicPr>
          <p:nvPr/>
        </p:nvPicPr>
        <p:blipFill rotWithShape="1">
          <a:blip r:embed="rId5"/>
          <a:srcRect t="9326" r="5" b="1964"/>
          <a:stretch/>
        </p:blipFill>
        <p:spPr>
          <a:xfrm rot="5400000">
            <a:off x="8314051" y="3056150"/>
            <a:ext cx="2898250" cy="1928388"/>
          </a:xfrm>
          <a:prstGeom prst="rect">
            <a:avLst/>
          </a:prstGeom>
        </p:spPr>
      </p:pic>
    </p:spTree>
    <p:extLst>
      <p:ext uri="{BB962C8B-B14F-4D97-AF65-F5344CB8AC3E}">
        <p14:creationId xmlns:p14="http://schemas.microsoft.com/office/powerpoint/2010/main" val="180216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7" name="Rectangle 16">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D171A67C-E3AF-3C7C-02BC-E3921B7716D8}"/>
              </a:ext>
            </a:extLst>
          </p:cNvPr>
          <p:cNvSpPr>
            <a:spLocks noGrp="1"/>
          </p:cNvSpPr>
          <p:nvPr>
            <p:ph type="title"/>
          </p:nvPr>
        </p:nvSpPr>
        <p:spPr>
          <a:xfrm>
            <a:off x="4996697" y="618518"/>
            <a:ext cx="6050713" cy="1478570"/>
          </a:xfrm>
        </p:spPr>
        <p:txBody>
          <a:bodyPr>
            <a:normAutofit/>
          </a:bodyPr>
          <a:lstStyle/>
          <a:p>
            <a:r>
              <a:rPr lang="en-GB"/>
              <a:t>East surrey collage t level teaching area.</a:t>
            </a:r>
            <a:endParaRPr lang="en-GB" dirty="0"/>
          </a:p>
        </p:txBody>
      </p:sp>
      <p:pic>
        <p:nvPicPr>
          <p:cNvPr id="9" name="Content Placeholder 8" descr="A picture containing indoor, ceiling, floor, room">
            <a:extLst>
              <a:ext uri="{FF2B5EF4-FFF2-40B4-BE49-F238E27FC236}">
                <a16:creationId xmlns:a16="http://schemas.microsoft.com/office/drawing/2014/main" id="{55BA9132-06B1-E6F4-B878-80F862A80FCA}"/>
              </a:ext>
            </a:extLst>
          </p:cNvPr>
          <p:cNvPicPr>
            <a:picLocks noChangeAspect="1"/>
          </p:cNvPicPr>
          <p:nvPr/>
        </p:nvPicPr>
        <p:blipFill rotWithShape="1">
          <a:blip r:embed="rId4"/>
          <a:srcRect r="9875"/>
          <a:stretch/>
        </p:blipFill>
        <p:spPr>
          <a:xfrm>
            <a:off x="-5597" y="10"/>
            <a:ext cx="4635583" cy="6857990"/>
          </a:xfrm>
          <a:prstGeom prst="rect">
            <a:avLst/>
          </a:prstGeom>
        </p:spPr>
      </p:pic>
      <p:grpSp>
        <p:nvGrpSpPr>
          <p:cNvPr id="20" name="Group 19">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21" name="Rectangle 20">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2"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Rectangle 23">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5"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Rectangle 48">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0"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Rectangle 60">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62"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9"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pic>
        <p:nvPicPr>
          <p:cNvPr id="11" name="Content Placeholder 10" descr="A hallway with a light on the ceiling&#10;&#10;Description automatically generated with low confidence">
            <a:extLst>
              <a:ext uri="{FF2B5EF4-FFF2-40B4-BE49-F238E27FC236}">
                <a16:creationId xmlns:a16="http://schemas.microsoft.com/office/drawing/2014/main" id="{8FE44368-6230-7B5D-1C16-587E9D203ECE}"/>
              </a:ext>
            </a:extLst>
          </p:cNvPr>
          <p:cNvPicPr>
            <a:picLocks noGrp="1" noChangeAspect="1"/>
          </p:cNvPicPr>
          <p:nvPr>
            <p:ph idx="1"/>
          </p:nvPr>
        </p:nvPicPr>
        <p:blipFill>
          <a:blip r:embed="rId5"/>
          <a:stretch>
            <a:fillRect/>
          </a:stretch>
        </p:blipFill>
        <p:spPr>
          <a:xfrm>
            <a:off x="5346849" y="2366963"/>
            <a:ext cx="1585815" cy="3541712"/>
          </a:xfrm>
        </p:spPr>
      </p:pic>
      <p:pic>
        <p:nvPicPr>
          <p:cNvPr id="14" name="Picture 13">
            <a:extLst>
              <a:ext uri="{FF2B5EF4-FFF2-40B4-BE49-F238E27FC236}">
                <a16:creationId xmlns:a16="http://schemas.microsoft.com/office/drawing/2014/main" id="{8CB4B79B-3BAF-ED27-3621-3E5A3C0B820C}"/>
              </a:ext>
            </a:extLst>
          </p:cNvPr>
          <p:cNvPicPr>
            <a:picLocks noChangeAspect="1"/>
          </p:cNvPicPr>
          <p:nvPr/>
        </p:nvPicPr>
        <p:blipFill>
          <a:blip r:embed="rId6"/>
          <a:stretch>
            <a:fillRect/>
          </a:stretch>
        </p:blipFill>
        <p:spPr>
          <a:xfrm>
            <a:off x="10079879" y="2436731"/>
            <a:ext cx="1585816" cy="3541713"/>
          </a:xfrm>
          <a:prstGeom prst="rect">
            <a:avLst/>
          </a:prstGeom>
        </p:spPr>
      </p:pic>
      <p:pic>
        <p:nvPicPr>
          <p:cNvPr id="19" name="Picture 18" descr="A picture containing wall, indoor, dirty, tiled&#10;&#10;Description automatically generated">
            <a:extLst>
              <a:ext uri="{FF2B5EF4-FFF2-40B4-BE49-F238E27FC236}">
                <a16:creationId xmlns:a16="http://schemas.microsoft.com/office/drawing/2014/main" id="{FD1A146D-7782-799D-FEB3-DB95D458E782}"/>
              </a:ext>
            </a:extLst>
          </p:cNvPr>
          <p:cNvPicPr>
            <a:picLocks noChangeAspect="1"/>
          </p:cNvPicPr>
          <p:nvPr/>
        </p:nvPicPr>
        <p:blipFill>
          <a:blip r:embed="rId7"/>
          <a:stretch>
            <a:fillRect/>
          </a:stretch>
        </p:blipFill>
        <p:spPr>
          <a:xfrm>
            <a:off x="7264406" y="2436731"/>
            <a:ext cx="2400926" cy="3541712"/>
          </a:xfrm>
          <a:prstGeom prst="rect">
            <a:avLst/>
          </a:prstGeom>
        </p:spPr>
      </p:pic>
    </p:spTree>
    <p:extLst>
      <p:ext uri="{BB962C8B-B14F-4D97-AF65-F5344CB8AC3E}">
        <p14:creationId xmlns:p14="http://schemas.microsoft.com/office/powerpoint/2010/main" val="157909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92</TotalTime>
  <Words>286</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Tahoma</vt:lpstr>
      <vt:lpstr>Times New Roman</vt:lpstr>
      <vt:lpstr>Tw Cen MT</vt:lpstr>
      <vt:lpstr>Circuit</vt:lpstr>
      <vt:lpstr>SBE Kent Limited   Unit 1 The Mill Horton Road  South Darenth Kent DA4 9LW T: 01322 476 350 W:www.sbekentltd.co.uk</vt:lpstr>
      <vt:lpstr>SBE Kent Limited history</vt:lpstr>
      <vt:lpstr>SBE ORGANOGRAM</vt:lpstr>
      <vt:lpstr>Recent projects: Google Temporary welfare Kings cross kgx1 M+e Package</vt:lpstr>
      <vt:lpstr>Kent science park submains and containment package</vt:lpstr>
      <vt:lpstr>East surrey collage t level teaching area.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SBE Kent Limited   Unit 1 The Mill Horton Road  South Darenth Kent DA4 9LW T: 01322 476 350 W:www.sbekentltd.co.uk</dc:title>
  <dc:creator>SBE LIMITED</dc:creator>
  <cp:lastModifiedBy>SBE LIMITED</cp:lastModifiedBy>
  <cp:revision>2</cp:revision>
  <dcterms:created xsi:type="dcterms:W3CDTF">2022-11-09T14:53:59Z</dcterms:created>
  <dcterms:modified xsi:type="dcterms:W3CDTF">2022-11-09T16:26:20Z</dcterms:modified>
</cp:coreProperties>
</file>